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404" r:id="rId2"/>
    <p:sldId id="408" r:id="rId3"/>
    <p:sldId id="409" r:id="rId4"/>
    <p:sldId id="410" r:id="rId5"/>
    <p:sldId id="416" r:id="rId6"/>
    <p:sldId id="411" r:id="rId7"/>
    <p:sldId id="412" r:id="rId8"/>
    <p:sldId id="415" r:id="rId9"/>
    <p:sldId id="418" r:id="rId10"/>
    <p:sldId id="413" r:id="rId11"/>
    <p:sldId id="407" r:id="rId12"/>
    <p:sldId id="426" r:id="rId13"/>
    <p:sldId id="425" r:id="rId14"/>
    <p:sldId id="419" r:id="rId15"/>
    <p:sldId id="420" r:id="rId16"/>
    <p:sldId id="422" r:id="rId17"/>
    <p:sldId id="421" r:id="rId18"/>
    <p:sldId id="424" r:id="rId19"/>
    <p:sldId id="427" r:id="rId20"/>
    <p:sldId id="405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B2"/>
    <a:srgbClr val="D03F12"/>
    <a:srgbClr val="E84A3D"/>
    <a:srgbClr val="FF6600"/>
    <a:srgbClr val="FF9933"/>
    <a:srgbClr val="5DD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9" autoAdjust="0"/>
    <p:restoredTop sz="88582" autoAdjust="0"/>
  </p:normalViewPr>
  <p:slideViewPr>
    <p:cSldViewPr>
      <p:cViewPr>
        <p:scale>
          <a:sx n="97" d="100"/>
          <a:sy n="97" d="100"/>
        </p:scale>
        <p:origin x="-30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8120F-1C1B-44E6-B1DA-666A60C8AD64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1B51F-A456-4FAE-9428-91C4DEFC3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1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190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31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16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8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0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42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7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4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1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6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7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385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16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1B51F-A456-4FAE-9428-91C4DEFC31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7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34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5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87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5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8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8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8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0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4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4AB2A-3284-4606-8ED0-F6E792EE6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5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431C7FB-0B40-4711-8FDC-2012E374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2961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CD53DD-747F-4628-A2D6-D68B0D054478}"/>
              </a:ext>
            </a:extLst>
          </p:cNvPr>
          <p:cNvSpPr txBox="1"/>
          <p:nvPr/>
        </p:nvSpPr>
        <p:spPr>
          <a:xfrm>
            <a:off x="2915816" y="4923165"/>
            <a:ext cx="55011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университет</a:t>
            </a:r>
          </a:p>
          <a:p>
            <a:r>
              <a:rPr lang="ru-RU" sz="28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потребительской кооперации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69EB8C0-3554-4394-B833-25FAE1A82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11099"/>
            <a:ext cx="151474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95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89EE310-9711-4794-9677-FF26A899B2FE}"/>
              </a:ext>
            </a:extLst>
          </p:cNvPr>
          <p:cNvSpPr/>
          <p:nvPr/>
        </p:nvSpPr>
        <p:spPr>
          <a:xfrm>
            <a:off x="6012161" y="548679"/>
            <a:ext cx="2592288" cy="3310959"/>
          </a:xfrm>
          <a:prstGeom prst="rect">
            <a:avLst/>
          </a:prstGeom>
          <a:solidFill>
            <a:srgbClr val="E8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9154D2-BB53-402E-9443-95C7F16DFB66}"/>
              </a:ext>
            </a:extLst>
          </p:cNvPr>
          <p:cNvSpPr txBox="1"/>
          <p:nvPr/>
        </p:nvSpPr>
        <p:spPr>
          <a:xfrm>
            <a:off x="6228184" y="980728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университете 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работают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сыроваренный цех,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гостиница, учебный магазин и склад,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бухгалтерия,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криминалистическая лаборатория.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13EDB5-086B-469F-96A2-6B48D184B439}"/>
              </a:ext>
            </a:extLst>
          </p:cNvPr>
          <p:cNvSpPr txBox="1"/>
          <p:nvPr/>
        </p:nvSpPr>
        <p:spPr>
          <a:xfrm>
            <a:off x="863588" y="4149080"/>
            <a:ext cx="7524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системе дистанционного обучения работают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 преподавателей, из них 16 докторов и 98 кандидатов наук.  </a:t>
            </a:r>
          </a:p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ими разработано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490 учебно-методических комплексов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работы в системе ДОТ. Они размещены на портале системы дистанционного обучения </a:t>
            </a:r>
            <a:r>
              <a:rPr lang="ru-RU" sz="1600" dirty="0" err="1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используются в учебном процессе.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96E08D8-BAB9-49C7-8936-3492C6BB1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3568" r="8594"/>
          <a:stretch/>
        </p:blipFill>
        <p:spPr>
          <a:xfrm>
            <a:off x="4857545" y="548678"/>
            <a:ext cx="3746904" cy="33109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6090BDE-5420-4D0F-9278-0FED55192F84}"/>
              </a:ext>
            </a:extLst>
          </p:cNvPr>
          <p:cNvSpPr txBox="1"/>
          <p:nvPr/>
        </p:nvSpPr>
        <p:spPr>
          <a:xfrm>
            <a:off x="863588" y="1605735"/>
            <a:ext cx="3746904" cy="10570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813" y="548679"/>
            <a:ext cx="4086454" cy="3310960"/>
          </a:xfrm>
          <a:prstGeom prst="rect">
            <a:avLst/>
          </a:prstGeom>
          <a:solidFill>
            <a:srgbClr val="00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92824" y="548678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E84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Дистанционные технологии</a:t>
            </a:r>
            <a:endParaRPr lang="ru-RU" sz="2800" dirty="0">
              <a:solidFill>
                <a:srgbClr val="E84A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848" y="1785626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СибУПК более 8 лет реализует заочную форму обучения с применением дистанционных образовательных технологий (ДОТ).</a:t>
            </a:r>
          </a:p>
        </p:txBody>
      </p:sp>
    </p:spTree>
    <p:extLst>
      <p:ext uri="{BB962C8B-B14F-4D97-AF65-F5344CB8AC3E}">
        <p14:creationId xmlns:p14="http://schemas.microsoft.com/office/powerpoint/2010/main" val="61625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4085DC8-3854-464A-B5A0-317ACF829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6703" r="1515" b="29753"/>
          <a:stretch/>
        </p:blipFill>
        <p:spPr>
          <a:xfrm>
            <a:off x="965079" y="561337"/>
            <a:ext cx="7639370" cy="331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1F8DE4-FE8C-4D33-9442-3604ECE79195}"/>
              </a:ext>
            </a:extLst>
          </p:cNvPr>
          <p:cNvSpPr txBox="1"/>
          <p:nvPr/>
        </p:nvSpPr>
        <p:spPr>
          <a:xfrm>
            <a:off x="827584" y="4005064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Успешный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использования дистанционных образовательных технологий позволяет СибУПК </a:t>
            </a:r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предложить  </a:t>
            </a:r>
            <a:r>
              <a:rPr lang="ru-RU" sz="1600" b="1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 ПРОГРАММЫ ДОПОЛНИТЕЛЬНОГО ОБРАЗОВАНИЯ, в том числе 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1600" b="1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 КВАЛИФИКАЦИИ.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7DCEECA-B1E4-4B60-92AC-2BD5EF15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atriv\Рабочий стол\Новости и материалы\заметки 2019\!!!Семинар Рособрнадзора - фото хорошие\IMG_4642.jpg">
            <a:extLst>
              <a:ext uri="{FF2B5EF4-FFF2-40B4-BE49-F238E27FC236}">
                <a16:creationId xmlns="" xmlns:a16="http://schemas.microsoft.com/office/drawing/2014/main" id="{4F0F2873-A836-41F4-A9D7-B4FECBBE2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35293" r="4438" b="12132"/>
          <a:stretch/>
        </p:blipFill>
        <p:spPr bwMode="auto">
          <a:xfrm>
            <a:off x="863588" y="1350431"/>
            <a:ext cx="7740860" cy="28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4985159-811B-4F53-96A1-01F2622EAA68}"/>
              </a:ext>
            </a:extLst>
          </p:cNvPr>
          <p:cNvSpPr/>
          <p:nvPr/>
        </p:nvSpPr>
        <p:spPr>
          <a:xfrm>
            <a:off x="844495" y="4234772"/>
            <a:ext cx="7759953" cy="1282460"/>
          </a:xfrm>
          <a:prstGeom prst="rect">
            <a:avLst/>
          </a:prstGeom>
          <a:solidFill>
            <a:srgbClr val="00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prstClr val="white"/>
                </a:solidFill>
              </a:rPr>
              <a:t>В университете работают секции </a:t>
            </a:r>
          </a:p>
          <a:p>
            <a:pPr algn="ctr"/>
            <a:r>
              <a:rPr lang="ru-RU">
                <a:solidFill>
                  <a:prstClr val="white"/>
                </a:solidFill>
              </a:rPr>
              <a:t>плавания, волейбола, бадминтона, футбола, баскетбола, настольного тенниса, аэробики, легкой атлетики, шахмат и лыжного спорта.</a:t>
            </a:r>
          </a:p>
          <a:p>
            <a:pPr algn="ctr"/>
            <a:r>
              <a:rPr lang="ru-RU">
                <a:solidFill>
                  <a:prstClr val="white"/>
                </a:solidFill>
              </a:rPr>
              <a:t>В распоряжении студентов два спортивных зала  и 25-метровый бассейн.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3A3CC1-8A01-4EB9-913E-E6D46FF44D37}"/>
              </a:ext>
            </a:extLst>
          </p:cNvPr>
          <p:cNvSpPr txBox="1"/>
          <p:nvPr/>
        </p:nvSpPr>
        <p:spPr>
          <a:xfrm>
            <a:off x="863588" y="548680"/>
            <a:ext cx="7524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СПОРТИВНЫЙ </a:t>
            </a:r>
            <a:r>
              <a:rPr lang="ru-RU" sz="1600" b="1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СТУДЕНЧЕСКИЙ КЛУБЫ </a:t>
            </a:r>
            <a:r>
              <a:rPr lang="ru-RU" sz="1600" b="1" dirty="0" err="1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СибУПК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563B96-3B00-4EB5-8F2E-E5A418F7B2E4}"/>
              </a:ext>
            </a:extLst>
          </p:cNvPr>
          <p:cNvSpPr txBox="1"/>
          <p:nvPr/>
        </p:nvSpPr>
        <p:spPr>
          <a:xfrm>
            <a:off x="863588" y="4234772"/>
            <a:ext cx="7613754" cy="45719"/>
          </a:xfrm>
          <a:prstGeom prst="rect">
            <a:avLst/>
          </a:prstGeom>
          <a:solidFill>
            <a:srgbClr val="009BB2"/>
          </a:solidFill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2988" r="3780"/>
          <a:stretch/>
        </p:blipFill>
        <p:spPr>
          <a:xfrm>
            <a:off x="863588" y="957210"/>
            <a:ext cx="7745252" cy="32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5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3A3CC1-8A01-4EB9-913E-E6D46FF44D37}"/>
              </a:ext>
            </a:extLst>
          </p:cNvPr>
          <p:cNvSpPr txBox="1"/>
          <p:nvPr/>
        </p:nvSpPr>
        <p:spPr>
          <a:xfrm>
            <a:off x="863588" y="3933056"/>
            <a:ext cx="7524836" cy="1569660"/>
          </a:xfrm>
          <a:prstGeom prst="rect">
            <a:avLst/>
          </a:prstGeom>
          <a:solidFill>
            <a:srgbClr val="E84A3D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студенческого центра 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действуют: студия вокала, студия хореографии, команда КВН, музыкальные и инициативные группы.</a:t>
            </a:r>
          </a:p>
          <a:p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многочисленные конкурсы и концерты, конференции, различные акции и встречи.</a:t>
            </a:r>
          </a:p>
          <a:p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университете работают 3 студенческих сервисных отряда, волонтерский корпус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5" y="483262"/>
            <a:ext cx="5394956" cy="3296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89" y="483263"/>
            <a:ext cx="2124236" cy="32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7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14</a:t>
            </a:fld>
            <a:endParaRPr lang="ru-RU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483526" y="4581128"/>
            <a:ext cx="8213339" cy="2090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54AB2A-3284-4606-8ED0-F6E792EE61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107504" y="116632"/>
            <a:ext cx="8579296" cy="63608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solidFill>
                  <a:srgbClr val="009BB2"/>
                </a:solidFill>
                <a:latin typeface="Times New Roman" pitchFamily="18" charset="0"/>
                <a:cs typeface="Times New Roman" pitchFamily="18" charset="0"/>
              </a:rPr>
              <a:t>ПРИЕМНАЯ КАМПАНИЯ - 2021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Направления и специальности, вступительные испытания,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баллы</a:t>
            </a: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000" dirty="0">
              <a:latin typeface="+mj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543609"/>
              </p:ext>
            </p:extLst>
          </p:nvPr>
        </p:nvGraphicFramePr>
        <p:xfrm>
          <a:off x="31742" y="850112"/>
          <a:ext cx="8424933" cy="48088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36102"/>
                <a:gridCol w="1908213"/>
                <a:gridCol w="1008112"/>
                <a:gridCol w="3384376"/>
                <a:gridCol w="1188130"/>
              </a:tblGrid>
              <a:tr h="1197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Код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Наименование направления подготовки/ специальности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Приоритет ВИ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Вступительные испытания (ВИ)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Минимальное количество </a:t>
                      </a:r>
                      <a:r>
                        <a:rPr lang="ru-RU" sz="1400" kern="1200" dirty="0" smtClean="0">
                          <a:effectLst/>
                        </a:rPr>
                        <a:t>баллов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1073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40.03.01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42.03.01</a:t>
                      </a:r>
                      <a:endParaRPr lang="ru-RU" sz="1400" kern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r>
                        <a:rPr lang="ru-RU" sz="1400" kern="1200" dirty="0" smtClean="0">
                          <a:effectLst/>
                        </a:rPr>
                        <a:t>43.03.03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effectLst/>
                        </a:rPr>
                        <a:t>Юриспруденция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9BB2"/>
                          </a:solidFill>
                          <a:effectLst/>
                        </a:rPr>
                        <a:t>Правовое обеспечение национальной безопасности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effectLst/>
                        </a:rPr>
                        <a:t>Реклама </a:t>
                      </a:r>
                      <a:r>
                        <a:rPr lang="ru-RU" sz="1400" b="1" kern="1200" dirty="0">
                          <a:effectLst/>
                        </a:rPr>
                        <a:t>и связи с общественностью </a:t>
                      </a:r>
                      <a:r>
                        <a:rPr lang="ru-RU" sz="1400" b="1" kern="1200" dirty="0">
                          <a:solidFill>
                            <a:srgbClr val="009BB2"/>
                          </a:solidFill>
                          <a:effectLst/>
                        </a:rPr>
                        <a:t>Гостиничное дело</a:t>
                      </a:r>
                      <a:endParaRPr lang="ru-RU" sz="1400" b="1" kern="1200" dirty="0">
                        <a:solidFill>
                          <a:srgbClr val="009BB2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1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Русский язык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Обществознание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История/</a:t>
                      </a:r>
                      <a:endParaRPr lang="ru-RU" sz="1400" kern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Информатика  </a:t>
                      </a:r>
                      <a:r>
                        <a:rPr lang="ru-RU" sz="1400" kern="1200" dirty="0">
                          <a:effectLst/>
                        </a:rPr>
                        <a:t>и ИКТ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36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210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42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632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r>
                        <a:rPr lang="ru-RU" sz="1400" kern="1200" dirty="0" smtClean="0">
                          <a:effectLst/>
                        </a:rPr>
                        <a:t>40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21073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43.03.02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Туризм</a:t>
                      </a:r>
                      <a:endParaRPr lang="ru-RU" sz="1400" b="1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Русский язык 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История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Обществознание/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Биология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36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210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32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632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3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42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r>
                        <a:rPr lang="ru-RU" sz="1400" kern="1200" dirty="0" smtClean="0">
                          <a:effectLst/>
                        </a:rPr>
                        <a:t>36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21073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44.03.02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Психолого-педагогическое образование</a:t>
                      </a:r>
                      <a:endParaRPr lang="ru-RU" sz="1400" b="1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Русский язык 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Биология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Обществознание/</a:t>
                      </a:r>
                      <a:endParaRPr lang="ru-RU" sz="1400" kern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Математика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36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210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2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36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632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3</a:t>
                      </a:r>
                      <a:endParaRPr lang="ru-RU" sz="14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42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27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3976"/>
            <a:ext cx="9144000" cy="9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15</a:t>
            </a:fld>
            <a:endParaRPr lang="ru-RU"/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107504" y="0"/>
            <a:ext cx="8612299" cy="64346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solidFill>
                  <a:srgbClr val="009BB2"/>
                </a:solidFill>
                <a:latin typeface="Times New Roman" pitchFamily="18" charset="0"/>
                <a:cs typeface="Times New Roman" pitchFamily="18" charset="0"/>
              </a:rPr>
              <a:t>ПРИЕМНАЯ КАМПАНИЯ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9BB2"/>
                </a:solidFill>
                <a:latin typeface="Times New Roman" pitchFamily="18" charset="0"/>
                <a:cs typeface="Times New Roman" pitchFamily="18" charset="0"/>
              </a:rPr>
              <a:t>- 2021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Направления и специальности, вступительные испытания, баллы</a:t>
            </a:r>
            <a:endParaRPr lang="ru-RU" sz="2000" dirty="0"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461999"/>
              </p:ext>
            </p:extLst>
          </p:nvPr>
        </p:nvGraphicFramePr>
        <p:xfrm>
          <a:off x="95582" y="782284"/>
          <a:ext cx="8624221" cy="51416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8245"/>
                <a:gridCol w="2275839"/>
                <a:gridCol w="1006160"/>
                <a:gridCol w="3305952"/>
                <a:gridCol w="1078025"/>
              </a:tblGrid>
              <a:tr h="93754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Код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Наименование направления подготовки/ специальности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Приоритет ВИ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Вступительные испытания (ВИ)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Минимальное количество </a:t>
                      </a:r>
                      <a:r>
                        <a:rPr lang="ru-RU" sz="1200" kern="1200" dirty="0" smtClean="0">
                          <a:effectLst/>
                        </a:rPr>
                        <a:t>баллов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9516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09.03.03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Прикладная информатика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1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Русский язык 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Математика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effectLst/>
                        </a:rPr>
                        <a:t>Информатика </a:t>
                      </a:r>
                      <a:r>
                        <a:rPr lang="ru-RU" sz="1200" kern="1200" dirty="0" smtClean="0">
                          <a:effectLst/>
                        </a:rPr>
                        <a:t>и ИКТ 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Физика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27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628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40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19.03.04</a:t>
                      </a:r>
                      <a:endParaRPr lang="ru-RU" sz="12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Технология продукции и организация общественного питания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</a:t>
                      </a:r>
                      <a:endParaRPr lang="ru-RU" sz="12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Русский язык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Математика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Физика/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Биология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27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598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 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36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 </a:t>
                      </a:r>
                      <a:r>
                        <a:rPr lang="ru-RU" sz="1200" kern="1200" dirty="0" smtClean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35.03.07</a:t>
                      </a:r>
                      <a:endParaRPr lang="ru-RU" sz="12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Технология производства и переработки с/х продукции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</a:t>
                      </a:r>
                      <a:endParaRPr lang="ru-RU" sz="12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Русский язык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Биология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Математика /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Физика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598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 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27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38.03.01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38.03.02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38.03.06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38.03.07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Экономика </a:t>
                      </a:r>
                      <a:endParaRPr lang="ru-RU" sz="1200" b="1" kern="1200" dirty="0" smtClean="0">
                        <a:effectLst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9BB2"/>
                          </a:solidFill>
                          <a:effectLst/>
                        </a:rPr>
                        <a:t>Менеджмент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</a:rPr>
                        <a:t>Экономическая безопасность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9BB2"/>
                          </a:solidFill>
                          <a:effectLst/>
                        </a:rPr>
                        <a:t>Торговое </a:t>
                      </a:r>
                      <a:r>
                        <a:rPr lang="ru-RU" sz="1200" b="1" kern="1200" dirty="0">
                          <a:solidFill>
                            <a:srgbClr val="009BB2"/>
                          </a:solidFill>
                          <a:effectLst/>
                        </a:rPr>
                        <a:t>дело </a:t>
                      </a:r>
                      <a:endParaRPr lang="ru-RU" sz="1200" b="1" kern="1200" dirty="0" smtClean="0">
                        <a:solidFill>
                          <a:srgbClr val="009BB2"/>
                        </a:solidFill>
                        <a:effectLst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</a:rPr>
                        <a:t>Товароведение</a:t>
                      </a:r>
                      <a:endParaRPr lang="ru-RU" sz="1200" b="1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</a:t>
                      </a:r>
                      <a:endParaRPr lang="ru-RU" sz="1200" kern="1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Русский язык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Математика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Обществознание</a:t>
                      </a:r>
                      <a:r>
                        <a:rPr lang="ru-RU" sz="1200" kern="1200" baseline="0" dirty="0" smtClean="0">
                          <a:effectLst/>
                        </a:rPr>
                        <a:t> /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baseline="0" dirty="0" smtClean="0">
                          <a:effectLst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</a:rPr>
                        <a:t>История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199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27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  <a:tr h="562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3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42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 </a:t>
                      </a:r>
                      <a:r>
                        <a:rPr lang="ru-RU" sz="1200" kern="1200" dirty="0" smtClean="0">
                          <a:effectLst/>
                        </a:rPr>
                        <a:t>32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322" marR="34322" marT="0" marB="0" anchor="ctr"/>
                </a:tc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3976"/>
            <a:ext cx="9144000" cy="9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" y="5890765"/>
            <a:ext cx="9144000" cy="967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solidFill>
                  <a:prstClr val="black"/>
                </a:solidFill>
              </a:rPr>
              <a:t>Бюджетные места </a:t>
            </a:r>
            <a:r>
              <a:rPr lang="ru-RU" sz="3200" b="1" dirty="0">
                <a:solidFill>
                  <a:prstClr val="black"/>
                </a:solidFill>
              </a:rPr>
              <a:t>2021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496730"/>
              </p:ext>
            </p:extLst>
          </p:nvPr>
        </p:nvGraphicFramePr>
        <p:xfrm>
          <a:off x="53367" y="1268760"/>
          <a:ext cx="8592615" cy="4091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523"/>
                <a:gridCol w="2944126"/>
                <a:gridCol w="1440160"/>
                <a:gridCol w="1152128"/>
                <a:gridCol w="1337678"/>
              </a:tblGrid>
              <a:tr h="632042">
                <a:tc>
                  <a:txBody>
                    <a:bodyPr/>
                    <a:lstStyle/>
                    <a:p>
                      <a:r>
                        <a:rPr lang="ru-RU" dirty="0" smtClean="0"/>
                        <a:t>КОД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Направление подготовки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Очное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Заочное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</a:tr>
              <a:tr h="29602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09.03.03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Прикладная информатика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35.03.07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Технология производства и переработки с/х продукции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42.03.01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Реклама и связи с общественностью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  <a:tr h="287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44.03.02</a:t>
                      </a:r>
                      <a:endParaRPr lang="ru-RU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Психолого-педагогическое образование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50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63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17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96" y="12046"/>
            <a:ext cx="9139104" cy="11847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СТОИМОСТЬ ОБУЧЕНИЯ</a:t>
            </a:r>
          </a:p>
          <a:p>
            <a:pPr algn="ctr"/>
            <a:r>
              <a:rPr lang="ru-RU" sz="3600" b="1" dirty="0" smtClean="0"/>
              <a:t>в год в 2020/2021 учебном году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381418"/>
            <a:ext cx="3672408" cy="4135814"/>
          </a:xfrm>
          <a:prstGeom prst="rect">
            <a:avLst/>
          </a:prstGeom>
          <a:solidFill>
            <a:srgbClr val="D03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20" y="1381418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/>
          </a:p>
          <a:p>
            <a:r>
              <a:rPr lang="ru-RU" sz="3600" b="1" dirty="0" smtClean="0">
                <a:solidFill>
                  <a:schemeClr val="bg1"/>
                </a:solidFill>
              </a:rPr>
              <a:t>Очная форма</a:t>
            </a:r>
            <a:r>
              <a:rPr lang="ru-RU" sz="360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3600" u="sng" dirty="0" smtClean="0">
                <a:solidFill>
                  <a:schemeClr val="bg1"/>
                </a:solidFill>
              </a:rPr>
              <a:t>122 000 – 141 000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рублей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Заочная форма: </a:t>
            </a:r>
          </a:p>
          <a:p>
            <a:r>
              <a:rPr lang="ru-RU" sz="3600" u="sng" dirty="0" smtClean="0">
                <a:solidFill>
                  <a:schemeClr val="bg1"/>
                </a:solidFill>
              </a:rPr>
              <a:t>59 000 </a:t>
            </a:r>
            <a:r>
              <a:rPr lang="ru-RU" sz="3600" dirty="0" smtClean="0">
                <a:solidFill>
                  <a:schemeClr val="bg1"/>
                </a:solidFill>
              </a:rPr>
              <a:t>рублей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35696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1381418"/>
            <a:ext cx="4392488" cy="4063806"/>
          </a:xfrm>
          <a:prstGeom prst="rect">
            <a:avLst/>
          </a:prstGeom>
          <a:solidFill>
            <a:srgbClr val="00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63480" y="1628800"/>
            <a:ext cx="3852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Очно-заочная форма с ДОТ:</a:t>
            </a:r>
          </a:p>
          <a:p>
            <a:r>
              <a:rPr lang="ru-RU" sz="3600" u="sng" dirty="0" smtClean="0">
                <a:solidFill>
                  <a:schemeClr val="bg1"/>
                </a:solidFill>
                <a:latin typeface="+mj-lt"/>
              </a:rPr>
              <a:t>49 000 </a:t>
            </a: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рублей</a:t>
            </a: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Заочная форма с ДОТ:</a:t>
            </a:r>
          </a:p>
          <a:p>
            <a:r>
              <a:rPr lang="ru-RU" sz="3600" u="sng" dirty="0" smtClean="0">
                <a:solidFill>
                  <a:schemeClr val="bg1"/>
                </a:solidFill>
                <a:latin typeface="+mj-lt"/>
              </a:rPr>
              <a:t>39 800 </a:t>
            </a: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рублей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3314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" y="5714420"/>
            <a:ext cx="9144000" cy="967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9154D2-BB53-402E-9443-95C7F16DFB66}"/>
              </a:ext>
            </a:extLst>
          </p:cNvPr>
          <p:cNvSpPr txBox="1"/>
          <p:nvPr/>
        </p:nvSpPr>
        <p:spPr>
          <a:xfrm>
            <a:off x="6228184" y="980728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университете </a:t>
            </a:r>
          </a:p>
          <a:p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работают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сыроваренный цех,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гостиница, учебный магазин и склад,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бухгалтерия,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криминалистическая лаборатория.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13EDB5-086B-469F-96A2-6B48D184B439}"/>
              </a:ext>
            </a:extLst>
          </p:cNvPr>
          <p:cNvSpPr txBox="1"/>
          <p:nvPr/>
        </p:nvSpPr>
        <p:spPr>
          <a:xfrm>
            <a:off x="323528" y="965339"/>
            <a:ext cx="3929516" cy="4524315"/>
          </a:xfrm>
          <a:prstGeom prst="rect">
            <a:avLst/>
          </a:prstGeom>
          <a:solidFill>
            <a:srgbClr val="009BB2"/>
          </a:solidFill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сокращения  для выпускников СПО срока обучения в вузе на 1 год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Скидки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1-ый год обучения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выпускников колледжей -партнеров</a:t>
            </a:r>
          </a:p>
          <a:p>
            <a:endParaRPr lang="ru-RU" sz="16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обеспечение иногородних студентов общежитием</a:t>
            </a:r>
          </a:p>
          <a:p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Отсрочка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службы в армии на период обучения по очной форме</a:t>
            </a:r>
          </a:p>
          <a:p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Гибкая (по семестрам) система оплаты за обучение</a:t>
            </a:r>
          </a:p>
          <a:p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4EB8CB-8051-46C7-8CC7-79DA21F1F07D}"/>
              </a:ext>
            </a:extLst>
          </p:cNvPr>
          <p:cNvSpPr txBox="1"/>
          <p:nvPr/>
        </p:nvSpPr>
        <p:spPr>
          <a:xfrm>
            <a:off x="744173" y="146472"/>
            <a:ext cx="7704856" cy="426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500" b="1" dirty="0">
                <a:solidFill>
                  <a:srgbClr val="009BB2"/>
                </a:solidFill>
                <a:ea typeface="+mj-ea"/>
                <a:cs typeface="+mj-cs"/>
              </a:rPr>
              <a:t>ПОЧЕМУ  МЫ ВЫБИРАЕМ </a:t>
            </a:r>
            <a:r>
              <a:rPr lang="ru-RU" sz="2500" b="1" dirty="0" smtClean="0">
                <a:solidFill>
                  <a:srgbClr val="009BB2"/>
                </a:solidFill>
                <a:ea typeface="+mj-ea"/>
                <a:cs typeface="+mj-cs"/>
              </a:rPr>
              <a:t>СибУПК</a:t>
            </a:r>
            <a:endParaRPr lang="ru-RU" sz="2400" dirty="0">
              <a:solidFill>
                <a:srgbClr val="009B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4696" r="9475"/>
          <a:stretch/>
        </p:blipFill>
        <p:spPr>
          <a:xfrm>
            <a:off x="4254512" y="949859"/>
            <a:ext cx="4479989" cy="45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3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4AB2A-3284-4606-8ED0-F6E792EE617C}" type="slidenum">
              <a:rPr lang="ru-RU" smtClean="0"/>
              <a:t>19</a:t>
            </a:fld>
            <a:endParaRPr lang="ru-RU"/>
          </a:p>
        </p:txBody>
      </p:sp>
      <p:sp>
        <p:nvSpPr>
          <p:cNvPr id="3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54AB2A-3284-4606-8ED0-F6E792EE617C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04664"/>
            <a:ext cx="4248472" cy="5365858"/>
          </a:xfrm>
          <a:prstGeom prst="rect">
            <a:avLst/>
          </a:prstGeom>
          <a:solidFill>
            <a:srgbClr val="E8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476672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году Сибирский университет потребительской кооперации успешно прошёл государственную аккредитацию по всем направления обучения сроком на 6 лет!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73" y="-292865"/>
            <a:ext cx="8084516" cy="6063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6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2A7193-3C3D-4A96-B410-E0DEB9CBC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4" y="548679"/>
            <a:ext cx="5256584" cy="331095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6E4FFCB-B0DA-4405-AC08-C9D49CF1B080}"/>
              </a:ext>
            </a:extLst>
          </p:cNvPr>
          <p:cNvSpPr/>
          <p:nvPr/>
        </p:nvSpPr>
        <p:spPr>
          <a:xfrm>
            <a:off x="6012161" y="548679"/>
            <a:ext cx="2592288" cy="3310959"/>
          </a:xfrm>
          <a:prstGeom prst="rect">
            <a:avLst/>
          </a:prstGeom>
          <a:solidFill>
            <a:srgbClr val="E8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1CB771-E8A0-409D-879D-8DEA60241412}"/>
              </a:ext>
            </a:extLst>
          </p:cNvPr>
          <p:cNvSpPr txBox="1"/>
          <p:nvPr/>
        </p:nvSpPr>
        <p:spPr>
          <a:xfrm>
            <a:off x="863588" y="4149080"/>
            <a:ext cx="7596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УНИВЕРСИТЕТ ПОТРЕБИТЕЛЬСКОЙ КООПЕРАЦИИ (СИБУПК)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крупнейший ведомственный вуз в Сибири и на Дальнем Востоке, 65 лет осуществляющий подготовку специалистов для торговли и сферы услуг.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1F94FD-E397-4165-BEDF-26D7DA52A9E0}"/>
              </a:ext>
            </a:extLst>
          </p:cNvPr>
          <p:cNvSpPr txBox="1"/>
          <p:nvPr/>
        </p:nvSpPr>
        <p:spPr>
          <a:xfrm>
            <a:off x="6228184" y="980728"/>
            <a:ext cx="2088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СибУПК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широкую региональную сеть: </a:t>
            </a:r>
          </a:p>
          <a:p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 </a:t>
            </a:r>
          </a:p>
          <a:p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информационного доступа </a:t>
            </a:r>
          </a:p>
        </p:txBody>
      </p:sp>
    </p:spTree>
    <p:extLst>
      <p:ext uri="{BB962C8B-B14F-4D97-AF65-F5344CB8AC3E}">
        <p14:creationId xmlns:p14="http://schemas.microsoft.com/office/powerpoint/2010/main" val="1752084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14FA90F-D934-450E-A742-7F7EAF40F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2961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A28FC3-EE1C-47C8-98A8-3BDC7E42725E}"/>
              </a:ext>
            </a:extLst>
          </p:cNvPr>
          <p:cNvSpPr txBox="1"/>
          <p:nvPr/>
        </p:nvSpPr>
        <p:spPr>
          <a:xfrm>
            <a:off x="3995936" y="1919734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847CB09-48FC-4161-809B-C57FA57A2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2277625" cy="1102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A898B5-B321-4F69-A658-3B1AA5C3E843}"/>
              </a:ext>
            </a:extLst>
          </p:cNvPr>
          <p:cNvSpPr txBox="1"/>
          <p:nvPr/>
        </p:nvSpPr>
        <p:spPr>
          <a:xfrm>
            <a:off x="3995936" y="5517232"/>
            <a:ext cx="235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400" b="1" dirty="0" err="1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4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compolicy@sibupk.nsk.su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77F2A7-5052-4F25-A586-27C2250DC986}"/>
              </a:ext>
            </a:extLst>
          </p:cNvPr>
          <p:cNvSpPr txBox="1"/>
          <p:nvPr/>
        </p:nvSpPr>
        <p:spPr>
          <a:xfrm>
            <a:off x="3995936" y="4437112"/>
            <a:ext cx="467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Телефоны:</a:t>
            </a:r>
          </a:p>
          <a:p>
            <a:r>
              <a:rPr lang="ru-RU" sz="14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(383) 346-56-26, 63-44-54 – </a:t>
            </a:r>
          </a:p>
          <a:p>
            <a:r>
              <a:rPr lang="ru-RU" sz="14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информации и профориентационной работы</a:t>
            </a:r>
          </a:p>
          <a:p>
            <a:r>
              <a:rPr lang="ru-RU" sz="14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(Атрашкевич Ирина Владимировна)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A3AA2B-B465-4918-AC3C-FABECEDFA29C}"/>
              </a:ext>
            </a:extLst>
          </p:cNvPr>
          <p:cNvSpPr txBox="1"/>
          <p:nvPr/>
        </p:nvSpPr>
        <p:spPr>
          <a:xfrm>
            <a:off x="6750979" y="5517232"/>
            <a:ext cx="1922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</a:t>
            </a:r>
          </a:p>
          <a:p>
            <a:r>
              <a:rPr lang="en-US" sz="14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www.sibupk.su</a:t>
            </a:r>
            <a:endParaRPr lang="ru-RU" sz="1400" dirty="0">
              <a:solidFill>
                <a:srgbClr val="009B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6" y="3819858"/>
            <a:ext cx="1958984" cy="19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0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D2F9F0-4C56-4F32-9717-2A91EB485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"/>
          <a:stretch/>
        </p:blipFill>
        <p:spPr>
          <a:xfrm>
            <a:off x="899592" y="548678"/>
            <a:ext cx="5256001" cy="3312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2EC97CB-C9F1-4955-83F2-CF3E9F627611}"/>
              </a:ext>
            </a:extLst>
          </p:cNvPr>
          <p:cNvSpPr/>
          <p:nvPr/>
        </p:nvSpPr>
        <p:spPr>
          <a:xfrm>
            <a:off x="6012161" y="548679"/>
            <a:ext cx="2592288" cy="3310959"/>
          </a:xfrm>
          <a:prstGeom prst="rect">
            <a:avLst/>
          </a:prstGeom>
          <a:solidFill>
            <a:srgbClr val="E8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1CB771-E8A0-409D-879D-8DEA60241412}"/>
              </a:ext>
            </a:extLst>
          </p:cNvPr>
          <p:cNvSpPr txBox="1"/>
          <p:nvPr/>
        </p:nvSpPr>
        <p:spPr>
          <a:xfrm>
            <a:off x="863588" y="414908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подготовка по 30 направлениям и специальностям, </a:t>
            </a:r>
          </a:p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по 24 – высшего образования и 6 – среднего профессионального образования.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1F94FD-E397-4165-BEDF-26D7DA52A9E0}"/>
              </a:ext>
            </a:extLst>
          </p:cNvPr>
          <p:cNvSpPr txBox="1"/>
          <p:nvPr/>
        </p:nvSpPr>
        <p:spPr>
          <a:xfrm>
            <a:off x="6228184" y="980728"/>
            <a:ext cx="2448855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университете обучаются </a:t>
            </a:r>
          </a:p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9235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человек,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6427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СибУПК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(г. Новосибирск),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2808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 филиалах. </a:t>
            </a:r>
          </a:p>
        </p:txBody>
      </p:sp>
    </p:spTree>
    <p:extLst>
      <p:ext uri="{BB962C8B-B14F-4D97-AF65-F5344CB8AC3E}">
        <p14:creationId xmlns:p14="http://schemas.microsoft.com/office/powerpoint/2010/main" val="96028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4DEAFE-9252-4EB6-A08B-E1BA6AA87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4" b="11366"/>
          <a:stretch/>
        </p:blipFill>
        <p:spPr>
          <a:xfrm>
            <a:off x="899592" y="547638"/>
            <a:ext cx="7704857" cy="331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89D7FA7-5FF3-43E0-986B-F6AB2A184A0D}"/>
              </a:ext>
            </a:extLst>
          </p:cNvPr>
          <p:cNvSpPr txBox="1"/>
          <p:nvPr/>
        </p:nvSpPr>
        <p:spPr>
          <a:xfrm>
            <a:off x="863588" y="4149080"/>
            <a:ext cx="752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университете представлены:</a:t>
            </a:r>
          </a:p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УРОВНИ ОБРАЗОВАНИЯ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(высшее и среднее профессиональное); </a:t>
            </a:r>
          </a:p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ФОРМЫ ОБУЧЕНИЯ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(очная, очно-заочная, заочная, в том числе с использованием дистанционных образовательных технологий). </a:t>
            </a:r>
          </a:p>
        </p:txBody>
      </p:sp>
    </p:spTree>
    <p:extLst>
      <p:ext uri="{BB962C8B-B14F-4D97-AF65-F5344CB8AC3E}">
        <p14:creationId xmlns:p14="http://schemas.microsoft.com/office/powerpoint/2010/main" val="201223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82511DE-6ACE-47DC-A0B1-6626B83FE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14971" r="912" b="1405"/>
          <a:stretch/>
        </p:blipFill>
        <p:spPr>
          <a:xfrm>
            <a:off x="844495" y="1890527"/>
            <a:ext cx="4375577" cy="331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200B20B-2323-4F5F-923B-7C5E823C23AB}"/>
              </a:ext>
            </a:extLst>
          </p:cNvPr>
          <p:cNvSpPr txBox="1"/>
          <p:nvPr/>
        </p:nvSpPr>
        <p:spPr>
          <a:xfrm>
            <a:off x="863588" y="548680"/>
            <a:ext cx="752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Важнейший критерий качества образования – это востребованность работодателями выпускников университета. </a:t>
            </a:r>
          </a:p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Роструда более 85% выпускников </a:t>
            </a:r>
            <a:r>
              <a:rPr lang="ru-RU" sz="1600" b="1" dirty="0" err="1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СибУПК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трудоустроены в первый год после окончания Университета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F8BC34E-9206-40E0-A322-330D8E9AF288}"/>
              </a:ext>
            </a:extLst>
          </p:cNvPr>
          <p:cNvSpPr/>
          <p:nvPr/>
        </p:nvSpPr>
        <p:spPr>
          <a:xfrm>
            <a:off x="5220072" y="1891048"/>
            <a:ext cx="3384376" cy="3310959"/>
          </a:xfrm>
          <a:prstGeom prst="rect">
            <a:avLst/>
          </a:prstGeom>
          <a:solidFill>
            <a:srgbClr val="00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B2B861-EB02-40E7-AC6E-1AE8B2712399}"/>
              </a:ext>
            </a:extLst>
          </p:cNvPr>
          <p:cNvSpPr txBox="1"/>
          <p:nvPr/>
        </p:nvSpPr>
        <p:spPr>
          <a:xfrm>
            <a:off x="5220072" y="1890527"/>
            <a:ext cx="3384376" cy="2031325"/>
          </a:xfrm>
          <a:prstGeom prst="rect">
            <a:avLst/>
          </a:prstGeom>
          <a:solidFill>
            <a:srgbClr val="009BB2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востребованных специалистов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тесное взаимодействие с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работодателями.</a:t>
            </a:r>
          </a:p>
          <a:p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привлекает руководителей и ведущих специалистов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профильных организаций в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 преподавателей-практиков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5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3A3CC1-8A01-4EB9-913E-E6D46FF44D37}"/>
              </a:ext>
            </a:extLst>
          </p:cNvPr>
          <p:cNvSpPr txBox="1"/>
          <p:nvPr/>
        </p:nvSpPr>
        <p:spPr>
          <a:xfrm>
            <a:off x="863588" y="4149080"/>
            <a:ext cx="7524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Важную роль в процессе обучения играют специализированные площадки </a:t>
            </a:r>
            <a:r>
              <a:rPr lang="ru-RU" sz="1600" b="1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 – профессиональные мастерские. </a:t>
            </a:r>
            <a:endParaRPr lang="ru-RU" sz="1600" b="1" dirty="0">
              <a:solidFill>
                <a:srgbClr val="009B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Это, прежде всего, лучший в регионе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сервисных компетенций «Кулинарная школа»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поваров, кондитеров, барменов, официантов, технологов.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4DEAFE-9252-4EB6-A08B-E1BA6AA87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4" b="11366"/>
          <a:stretch/>
        </p:blipFill>
        <p:spPr>
          <a:xfrm>
            <a:off x="899592" y="547638"/>
            <a:ext cx="7704857" cy="331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850C71B-BE2E-44A5-B0B4-ED2A9F66B7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4639" r="2676" b="32746"/>
          <a:stretch/>
        </p:blipFill>
        <p:spPr>
          <a:xfrm>
            <a:off x="904149" y="547638"/>
            <a:ext cx="7704857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6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Documents and Settings\atriv\Рабочий стол\международный клуб\IMGP4693_.jpg">
            <a:extLst>
              <a:ext uri="{FF2B5EF4-FFF2-40B4-BE49-F238E27FC236}">
                <a16:creationId xmlns="" xmlns:a16="http://schemas.microsoft.com/office/drawing/2014/main" id="{6E5A66D8-E51A-4ECF-A84A-A5DEA3565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759" r="11067" b="4249"/>
          <a:stretch/>
        </p:blipFill>
        <p:spPr bwMode="auto">
          <a:xfrm>
            <a:off x="857616" y="512529"/>
            <a:ext cx="4644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6095D1E5-BD86-428F-98C4-96AA42F8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6477" r="116" b="1496"/>
          <a:stretch/>
        </p:blipFill>
        <p:spPr bwMode="auto">
          <a:xfrm>
            <a:off x="5501616" y="548678"/>
            <a:ext cx="3102833" cy="330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89EE310-9711-4794-9677-FF26A899B2FE}"/>
              </a:ext>
            </a:extLst>
          </p:cNvPr>
          <p:cNvSpPr/>
          <p:nvPr/>
        </p:nvSpPr>
        <p:spPr>
          <a:xfrm>
            <a:off x="828000" y="4027831"/>
            <a:ext cx="3600401" cy="1510758"/>
          </a:xfrm>
          <a:prstGeom prst="rect">
            <a:avLst/>
          </a:prstGeom>
          <a:solidFill>
            <a:srgbClr val="E8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9154D2-BB53-402E-9443-95C7F16DFB66}"/>
              </a:ext>
            </a:extLst>
          </p:cNvPr>
          <p:cNvSpPr txBox="1"/>
          <p:nvPr/>
        </p:nvSpPr>
        <p:spPr>
          <a:xfrm>
            <a:off x="897927" y="4113501"/>
            <a:ext cx="3528392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университете также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работают: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сыроваренный цех,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гостиница,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магазин и склад,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бухгалтерия,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криминалистическая лаборатория.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27668" b="13775"/>
          <a:stretch/>
        </p:blipFill>
        <p:spPr>
          <a:xfrm>
            <a:off x="857616" y="512529"/>
            <a:ext cx="4578480" cy="33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6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3A3CC1-8A01-4EB9-913E-E6D46FF44D37}"/>
              </a:ext>
            </a:extLst>
          </p:cNvPr>
          <p:cNvSpPr txBox="1"/>
          <p:nvPr/>
        </p:nvSpPr>
        <p:spPr>
          <a:xfrm>
            <a:off x="863588" y="3933056"/>
            <a:ext cx="7524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значение уделяется внедрению стандартов </a:t>
            </a:r>
            <a:r>
              <a:rPr lang="ru-RU" sz="1600" dirty="0" err="1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образовательный процесс, участию студентов и преподавателей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корпоративных конкурсах </a:t>
            </a:r>
            <a:r>
              <a:rPr lang="ru-RU" sz="1600" b="1" dirty="0" err="1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профмастерства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b="1" dirty="0" smtClean="0">
              <a:solidFill>
                <a:srgbClr val="009B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 </a:t>
            </a:r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студента в этом году приняли в них участие,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числе в Национальном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чемпионате профессий и предпринимательских идей «Карьера в России», национальном чемпионате </a:t>
            </a:r>
            <a:r>
              <a:rPr lang="ru-RU" sz="1600" dirty="0" err="1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WorldSkillsRussia</a:t>
            </a:r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9B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DABDDA-3D97-4951-91E0-A21E8C7C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2332" r="-538" b="46923"/>
          <a:stretch/>
        </p:blipFill>
        <p:spPr>
          <a:xfrm>
            <a:off x="-67561" y="-1598"/>
            <a:ext cx="9279121" cy="3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93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atriv\Рабочий стол\Новости и материалы\заметки-2018\2017-2018\новости\IMG-20180414-WA0003.jpg">
            <a:extLst>
              <a:ext uri="{FF2B5EF4-FFF2-40B4-BE49-F238E27FC236}">
                <a16:creationId xmlns="" xmlns:a16="http://schemas.microsoft.com/office/drawing/2014/main" id="{FC5F16EF-63B4-4DF6-B18C-63172C490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r="543" b="537"/>
          <a:stretch/>
        </p:blipFill>
        <p:spPr bwMode="auto">
          <a:xfrm>
            <a:off x="467544" y="557890"/>
            <a:ext cx="4823999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flipH="1" flipV="1">
            <a:off x="-108520" y="7175861"/>
            <a:ext cx="92315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672409"/>
            <a:ext cx="4590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                                 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749D820-2E92-4428-81C0-FC6EF79CC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420"/>
            <a:ext cx="9144000" cy="9672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5966C8E-537D-4EC3-9A30-0A41942428EB}"/>
              </a:ext>
            </a:extLst>
          </p:cNvPr>
          <p:cNvSpPr txBox="1"/>
          <p:nvPr/>
        </p:nvSpPr>
        <p:spPr>
          <a:xfrm>
            <a:off x="863588" y="4149080"/>
            <a:ext cx="752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в вузе обучаются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507 иностранных студентов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 smtClean="0">
              <a:solidFill>
                <a:srgbClr val="009B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Университетом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подписаны </a:t>
            </a:r>
            <a:r>
              <a:rPr lang="ru-RU" sz="1600" b="1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договоров, соглашений, меморандумов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сотрудничестве в области образования и науки с </a:t>
            </a:r>
            <a:r>
              <a:rPr lang="ru-RU" sz="1600" dirty="0" smtClean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образовательными </a:t>
            </a:r>
            <a:r>
              <a:rPr lang="ru-RU" sz="1600" dirty="0">
                <a:solidFill>
                  <a:srgbClr val="00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организациями стран ближнего зарубежья, Китая, Монголии, Латвии и др.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36096" y="557890"/>
            <a:ext cx="3456384" cy="3312000"/>
          </a:xfrm>
          <a:prstGeom prst="rect">
            <a:avLst/>
          </a:prstGeom>
          <a:solidFill>
            <a:srgbClr val="D03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Престиж вуза в значительной степени зависит от того, сколько у него зарубежных партнеров. </a:t>
            </a:r>
          </a:p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СибУПК вписан в международное образовательное пространство и достойно удерживает позиции вуза, активно вовлечённого в процесс международного взаимодействия и интернационализации</a:t>
            </a: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75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969</Words>
  <Application>Microsoft Office PowerPoint</Application>
  <PresentationFormat>Экран (4:3)</PresentationFormat>
  <Paragraphs>270</Paragraphs>
  <Slides>20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SibUPK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Маркова Ольга Михайловна</dc:creator>
  <cp:lastModifiedBy>MelDA Мельников Денис Александрович</cp:lastModifiedBy>
  <cp:revision>452</cp:revision>
  <cp:lastPrinted>2014-05-26T07:18:11Z</cp:lastPrinted>
  <dcterms:created xsi:type="dcterms:W3CDTF">2013-12-26T02:49:32Z</dcterms:created>
  <dcterms:modified xsi:type="dcterms:W3CDTF">2020-12-02T08:56:43Z</dcterms:modified>
</cp:coreProperties>
</file>