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93" r:id="rId3"/>
    <p:sldId id="258" r:id="rId4"/>
    <p:sldId id="259" r:id="rId5"/>
    <p:sldId id="260" r:id="rId6"/>
    <p:sldId id="25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2" r:id="rId30"/>
    <p:sldId id="265" r:id="rId31"/>
    <p:sldId id="263" r:id="rId32"/>
    <p:sldId id="264" r:id="rId33"/>
    <p:sldId id="266" r:id="rId34"/>
    <p:sldId id="290" r:id="rId35"/>
    <p:sldId id="291" r:id="rId36"/>
    <p:sldId id="294" r:id="rId37"/>
    <p:sldId id="295" r:id="rId38"/>
    <p:sldId id="267" r:id="rId39"/>
    <p:sldId id="29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CAB98B2-79D1-44F0-8E6E-DFC4E11EA38D}">
          <p14:sldIdLst>
            <p14:sldId id="256"/>
            <p14:sldId id="293"/>
            <p14:sldId id="258"/>
            <p14:sldId id="259"/>
            <p14:sldId id="260"/>
            <p14:sldId id="25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2"/>
            <p14:sldId id="265"/>
            <p14:sldId id="263"/>
            <p14:sldId id="264"/>
            <p14:sldId id="266"/>
            <p14:sldId id="290"/>
            <p14:sldId id="291"/>
            <p14:sldId id="294"/>
            <p14:sldId id="295"/>
            <p14:sldId id="267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400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0A4C9F3-6C42-4028-869E-D2367303B19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C61E62A-0A5D-49F4-AAC5-DEB00056E22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755" y="5173960"/>
            <a:ext cx="6400800" cy="15168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Обобщение знаний по теме «Основы цитологии»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2"/>
          <a:stretch/>
        </p:blipFill>
        <p:spPr>
          <a:xfrm>
            <a:off x="792155" y="542089"/>
            <a:ext cx="7620000" cy="4631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54452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454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"/>
            <a:ext cx="9144000" cy="6624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Andreas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</a:rPr>
              <a:t>Schelfhout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" y="0"/>
            <a:ext cx="9124324" cy="6892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Andreas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</a:rPr>
              <a:t>Schelfhout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43"/>
            <a:ext cx="9144000" cy="5734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77" y="5643277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</a:rPr>
              <a:t>Rubens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79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</a:rPr>
              <a:t>Айвазовский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19839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Григорий Дмитриев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848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Ефим Волков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3" y="0"/>
            <a:ext cx="84458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</a:rPr>
              <a:t>Игорь Грабарь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1627" cy="7047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Карл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Брендерс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3" y="0"/>
            <a:ext cx="82131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165503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Лагорио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Лев Феликсович</a:t>
            </a:r>
          </a:p>
        </p:txBody>
      </p:sp>
    </p:spTree>
    <p:extLst>
      <p:ext uri="{BB962C8B-B14F-4D97-AF65-F5344CB8AC3E}">
        <p14:creationId xmlns:p14="http://schemas.microsoft.com/office/powerpoint/2010/main" val="20635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" y="0"/>
            <a:ext cx="860476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6165503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Николай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К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рымов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315416"/>
            <a:ext cx="5052053" cy="3789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212850"/>
            <a:ext cx="7874000" cy="4432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62" y="3140968"/>
            <a:ext cx="6245042" cy="3893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476250"/>
            <a:ext cx="8065458" cy="6049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99392"/>
            <a:ext cx="7056784" cy="7056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6" y="455662"/>
            <a:ext cx="8117286" cy="6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29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" accel="100000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" accel="100000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" accel="100000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30" accel="100000">
                                          <p:stCondLst>
                                            <p:cond delay="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0"/>
            <a:ext cx="46085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19146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Николай Рерих «Матерь мира»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75440" cy="5780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63811"/>
            <a:ext cx="7666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Николай Рерих «Полунощное сияние Шамбалы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9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4" y="0"/>
            <a:ext cx="809681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8975" y="6163811"/>
            <a:ext cx="5440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Николай Рерих «Река в </a:t>
            </a:r>
            <a:r>
              <a:rPr lang="ru-RU" sz="2800" dirty="0" err="1" smtClean="0"/>
              <a:t>Гимолаях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7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89" y="188640"/>
            <a:ext cx="9173489" cy="63093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902201"/>
            <a:ext cx="2551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</a:rPr>
              <a:t>Николай Рерих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7" y="332656"/>
            <a:ext cx="917446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1"/>
            <a:ext cx="9144000" cy="59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" y="0"/>
            <a:ext cx="82880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735" y="6163811"/>
            <a:ext cx="2285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Юлий Клевер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4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6165304"/>
            <a:ext cx="2867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Якоб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ван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Рейсдал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24527" cy="5872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6319327"/>
            <a:ext cx="2867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Якоб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ван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Рейсдал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755" y="5173960"/>
            <a:ext cx="6400800" cy="15168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Обобщение знаний по теме «Основы цитологии»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2"/>
          <a:stretch/>
        </p:blipFill>
        <p:spPr>
          <a:xfrm>
            <a:off x="792155" y="542089"/>
            <a:ext cx="7620000" cy="4631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54452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606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2812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77768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ffectLst/>
                <a:latin typeface="Calibri"/>
                <a:ea typeface="Calibri"/>
                <a:cs typeface="Times New Roman"/>
              </a:rPr>
              <a:t>Мономером  белка являются……, в составе любых белков содержится……. ,аминокислот,  общая структурная формула аминокислот …… ,аминокислоты соединены с помощью ……. , связей.       </a:t>
            </a:r>
            <a:endParaRPr lang="ru-RU" sz="4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4669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04664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При гидролизе АТФ образуется АДФ и фосфат.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Расщепление молекулы АТФ называется окислением.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АТФ – </a:t>
            </a:r>
            <a:r>
              <a:rPr lang="ru-RU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адениловый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нуклеотид с присоединенными к нему двумя остатками фосфорной кислоты.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В состав АТФ входит три остатка фосфорной кислоты.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5. Молекула АТФ содержит две макроэргические связи.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6. Расщепление молекулы АТФ называется гидролизом.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7. АТФ образуется в лизосомах.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8. АТФ образуется в митохондриях клетки.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9. Молекула АТФ содержит три макроэргические связи.</a:t>
            </a:r>
          </a:p>
          <a:p>
            <a:endParaRPr lang="ru-RU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10. АТФ – это разменная энергетическая валюта клетки.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925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608971"/>
              </p:ext>
            </p:extLst>
          </p:nvPr>
        </p:nvGraphicFramePr>
        <p:xfrm>
          <a:off x="251520" y="404664"/>
          <a:ext cx="8640959" cy="6264696"/>
        </p:xfrm>
        <a:graphic>
          <a:graphicData uri="http://schemas.openxmlformats.org/drawingml/2006/table">
            <a:tbl>
              <a:tblPr firstRow="1" firstCol="1" bandRow="1"/>
              <a:tblGrid>
                <a:gridCol w="4320029"/>
                <a:gridCol w="4320930"/>
              </a:tblGrid>
              <a:tr h="626469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Место </a:t>
                      </a: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синтеза белка.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Жесткий защитный покров некоторых клеток.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 Аппарат для накопления клеточных продуктов.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Место протекания процессов фотосинтеза.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 Большое включение растительной клетки, заполненной жидкостью.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 Регулирует поступление веществ в клетку и из клетки.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 Участвуют в клеточном дыхании у эукариот.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 Содержит генетический материал </a:t>
                      </a:r>
                      <a:r>
                        <a:rPr lang="ru-RU" sz="2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эукариотической</a:t>
                      </a:r>
                      <a:r>
                        <a:rPr lang="ru-RU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клетки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а) клеточная мембрана;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б) клеточная стенка;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в) хлоропласт;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д) ЭПС;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е) жгутики;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ж) комплекс </a:t>
                      </a: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Гольджи</a:t>
                      </a: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и) митохондрии;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к) ядро;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л) рибосома;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м) вакуоль.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386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" y="188640"/>
            <a:ext cx="911864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68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67"/>
            <a:ext cx="9144000" cy="64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" y="188640"/>
            <a:ext cx="911864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"/>
            <a:ext cx="619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30" y="584775"/>
            <a:ext cx="3911994" cy="5876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6406" y="126876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Пиноцитоз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729924" y="4653136"/>
            <a:ext cx="219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Фагоцитоз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13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Сегодня на уроке…</a:t>
            </a:r>
          </a:p>
          <a:p>
            <a:r>
              <a:rPr lang="ru-RU" dirty="0" smtClean="0"/>
              <a:t>Было интересно…</a:t>
            </a:r>
          </a:p>
          <a:p>
            <a:r>
              <a:rPr lang="ru-RU" dirty="0" smtClean="0"/>
              <a:t>Было трудно…</a:t>
            </a:r>
          </a:p>
          <a:p>
            <a:r>
              <a:rPr lang="ru-RU" dirty="0" smtClean="0"/>
              <a:t>Я выполнял задания…</a:t>
            </a:r>
          </a:p>
          <a:p>
            <a:r>
              <a:rPr lang="ru-RU" dirty="0" smtClean="0"/>
              <a:t>Теперь я могу…</a:t>
            </a:r>
          </a:p>
          <a:p>
            <a:r>
              <a:rPr lang="ru-RU" dirty="0" smtClean="0"/>
              <a:t>У меня получилось…</a:t>
            </a:r>
          </a:p>
          <a:p>
            <a:r>
              <a:rPr lang="ru-RU" dirty="0"/>
              <a:t>М</a:t>
            </a:r>
            <a:r>
              <a:rPr lang="ru-RU" dirty="0" smtClean="0"/>
              <a:t>еня удивило…</a:t>
            </a:r>
          </a:p>
          <a:p>
            <a:r>
              <a:rPr lang="ru-RU" dirty="0" smtClean="0"/>
              <a:t>Мне захотелось…</a:t>
            </a:r>
          </a:p>
          <a:p>
            <a:r>
              <a:rPr lang="ru-RU" dirty="0" smtClean="0"/>
              <a:t>С урока я уйду с … настроением.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9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83341" y="548681"/>
            <a:ext cx="6777318" cy="1656184"/>
          </a:xfrm>
        </p:spPr>
        <p:txBody>
          <a:bodyPr/>
          <a:lstStyle/>
          <a:p>
            <a:r>
              <a:rPr lang="ru-RU" sz="2000" dirty="0" smtClean="0"/>
              <a:t>Презентация подготовлена преподавателем естествознания ГАЭТ РА, </a:t>
            </a:r>
            <a:r>
              <a:rPr lang="ru-RU" sz="2000" dirty="0" err="1" smtClean="0"/>
              <a:t>Мощенко</a:t>
            </a:r>
            <a:r>
              <a:rPr lang="ru-RU" sz="2000" dirty="0" smtClean="0"/>
              <a:t> Г.Н. </a:t>
            </a:r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Обобщение знаний по теме «Цитология»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5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44949" cy="6408712"/>
          </a:xfrm>
        </p:spPr>
      </p:pic>
    </p:spTree>
    <p:extLst>
      <p:ext uri="{BB962C8B-B14F-4D97-AF65-F5344CB8AC3E}">
        <p14:creationId xmlns:p14="http://schemas.microsoft.com/office/powerpoint/2010/main" val="11088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160906" cy="6120680"/>
          </a:xfrm>
        </p:spPr>
      </p:pic>
    </p:spTree>
    <p:extLst>
      <p:ext uri="{BB962C8B-B14F-4D97-AF65-F5344CB8AC3E}">
        <p14:creationId xmlns:p14="http://schemas.microsoft.com/office/powerpoint/2010/main" val="36749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1600 г. – изготовлен первый микроскоп (</a:t>
            </a:r>
            <a:r>
              <a:rPr lang="ru-RU" dirty="0" err="1" smtClean="0"/>
              <a:t>Г.Галилей</a:t>
            </a:r>
            <a:r>
              <a:rPr lang="ru-RU" dirty="0" smtClean="0"/>
              <a:t>).</a:t>
            </a:r>
          </a:p>
          <a:p>
            <a:r>
              <a:rPr lang="ru-RU" dirty="0" smtClean="0"/>
              <a:t>1665 г. – обнаружена клеточная структура пробки (</a:t>
            </a:r>
            <a:r>
              <a:rPr lang="ru-RU" dirty="0" err="1" smtClean="0"/>
              <a:t>Р.Гук</a:t>
            </a:r>
            <a:r>
              <a:rPr lang="ru-RU" dirty="0" smtClean="0"/>
              <a:t>).</a:t>
            </a:r>
          </a:p>
          <a:p>
            <a:r>
              <a:rPr lang="ru-RU" dirty="0" smtClean="0"/>
              <a:t>1680 г. –открыты клетки простейших животных (Антони </a:t>
            </a:r>
            <a:r>
              <a:rPr lang="ru-RU" dirty="0" err="1" smtClean="0"/>
              <a:t>ван</a:t>
            </a:r>
            <a:r>
              <a:rPr lang="ru-RU" dirty="0" smtClean="0"/>
              <a:t> Левенгук).</a:t>
            </a:r>
          </a:p>
          <a:p>
            <a:r>
              <a:rPr lang="ru-RU" dirty="0" smtClean="0"/>
              <a:t>1831 г. – открыто клеточное ядро (</a:t>
            </a:r>
            <a:r>
              <a:rPr lang="ru-RU" dirty="0" err="1" smtClean="0"/>
              <a:t>Р.Броун</a:t>
            </a:r>
            <a:r>
              <a:rPr lang="ru-RU" dirty="0" smtClean="0"/>
              <a:t>).</a:t>
            </a:r>
          </a:p>
          <a:p>
            <a:r>
              <a:rPr lang="ru-RU" dirty="0" smtClean="0"/>
              <a:t>1839 г. – сформулирована клеточная теория (</a:t>
            </a:r>
            <a:r>
              <a:rPr lang="ru-RU" dirty="0" err="1" smtClean="0"/>
              <a:t>Т.Шванн</a:t>
            </a:r>
            <a:r>
              <a:rPr lang="ru-RU" dirty="0" smtClean="0"/>
              <a:t>).</a:t>
            </a:r>
          </a:p>
          <a:p>
            <a:r>
              <a:rPr lang="ru-RU" dirty="0" smtClean="0"/>
              <a:t>1862 г.– показано </a:t>
            </a:r>
            <a:r>
              <a:rPr lang="ru-RU" dirty="0" err="1" smtClean="0"/>
              <a:t>фотосинтическое</a:t>
            </a:r>
            <a:r>
              <a:rPr lang="ru-RU" dirty="0" smtClean="0"/>
              <a:t> происхождение крахмала (</a:t>
            </a:r>
            <a:r>
              <a:rPr lang="ru-RU" dirty="0" err="1" smtClean="0"/>
              <a:t>Ю.Сакс</a:t>
            </a:r>
            <a:r>
              <a:rPr lang="ru-RU" dirty="0" smtClean="0"/>
              <a:t>).</a:t>
            </a:r>
          </a:p>
          <a:p>
            <a:r>
              <a:rPr lang="ru-RU" dirty="0" smtClean="0"/>
              <a:t>1871 г. – открыты нуклеиновые кислоты (</a:t>
            </a:r>
            <a:r>
              <a:rPr lang="ru-RU" dirty="0" err="1" smtClean="0"/>
              <a:t>Ф.Мишер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Знаменательные даты в развитии цитологии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5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4800"/>
          <a:stretch/>
        </p:blipFill>
        <p:spPr>
          <a:xfrm>
            <a:off x="2313992" y="0"/>
            <a:ext cx="4833257" cy="6858000"/>
          </a:xfrm>
          <a:prstGeom prst="rect">
            <a:avLst/>
          </a:prstGeom>
        </p:spPr>
      </p:pic>
      <p:pic>
        <p:nvPicPr>
          <p:cNvPr id="29" name="Antonio Vivaldi (Антонио Вивальди) - Времена года - Зима - III. Allegro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6383829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4" y="0"/>
            <a:ext cx="84957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Andreas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</a:rPr>
              <a:t>Schelfhout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45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39"/>
            <a:ext cx="8496944" cy="6525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15302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90000"/>
                  </a:schemeClr>
                </a:solidFill>
              </a:rPr>
              <a:t>Andreas </a:t>
            </a:r>
            <a:r>
              <a:rPr lang="en-US" sz="2800" dirty="0" err="1">
                <a:solidFill>
                  <a:schemeClr val="bg2">
                    <a:lumMod val="90000"/>
                  </a:schemeClr>
                </a:solidFill>
              </a:rPr>
              <a:t>Schelfhout</a:t>
            </a:r>
            <a:endParaRPr lang="ru-RU" sz="2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381</TotalTime>
  <Words>436</Words>
  <Application>Microsoft Office PowerPoint</Application>
  <PresentationFormat>Экран (4:3)</PresentationFormat>
  <Paragraphs>83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Знаменательные даты в развитии цитологии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Презентация подготовлена преподавателем естествознания ГАЭТ РА, Мощенко Г.Н.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DNS</cp:lastModifiedBy>
  <cp:revision>25</cp:revision>
  <dcterms:created xsi:type="dcterms:W3CDTF">2013-01-26T08:11:28Z</dcterms:created>
  <dcterms:modified xsi:type="dcterms:W3CDTF">2018-01-29T06:51:58Z</dcterms:modified>
</cp:coreProperties>
</file>